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73" r:id="rId14"/>
    <p:sldId id="274" r:id="rId15"/>
    <p:sldId id="267" r:id="rId16"/>
    <p:sldId id="268" r:id="rId17"/>
    <p:sldId id="271" r:id="rId18"/>
    <p:sldId id="269" r:id="rId19"/>
    <p:sldId id="275" r:id="rId20"/>
    <p:sldId id="270" r:id="rId21"/>
    <p:sldId id="276" r:id="rId2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4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4" Type="http://schemas.openxmlformats.org/officeDocument/2006/relationships/image" Target="../media/image3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4" Type="http://schemas.openxmlformats.org/officeDocument/2006/relationships/image" Target="../media/image3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3EC8C3-1498-4948-9385-AE0B86AAA676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E8C00B-AD20-43BE-9041-E6EF3C1683C2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İğne Batması ve Kan Yoluyla Bulaşanlar;</a:t>
          </a:r>
          <a:endParaRPr lang="en-US"/>
        </a:p>
      </dgm:t>
    </dgm:pt>
    <dgm:pt modelId="{04FC4C7B-10E3-4919-87AC-6992A07FDA8D}" type="parTrans" cxnId="{08C08AF8-B5CE-4971-9945-31AA9CDE75B4}">
      <dgm:prSet/>
      <dgm:spPr/>
      <dgm:t>
        <a:bodyPr/>
        <a:lstStyle/>
        <a:p>
          <a:endParaRPr lang="en-US"/>
        </a:p>
      </dgm:t>
    </dgm:pt>
    <dgm:pt modelId="{5969BEE5-6217-4F93-B283-0015102CC1F1}" type="sibTrans" cxnId="{08C08AF8-B5CE-4971-9945-31AA9CDE75B4}">
      <dgm:prSet/>
      <dgm:spPr/>
      <dgm:t>
        <a:bodyPr/>
        <a:lstStyle/>
        <a:p>
          <a:endParaRPr lang="en-US"/>
        </a:p>
      </dgm:t>
    </dgm:pt>
    <dgm:pt modelId="{8BB3BFDE-7166-476C-AE8D-24CF58FEF314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Çöp toplarken iğne batması sonucu  Hepatit  vb. hastalık bulaşma riski vardır</a:t>
          </a:r>
          <a:endParaRPr lang="en-US"/>
        </a:p>
      </dgm:t>
    </dgm:pt>
    <dgm:pt modelId="{C5694B26-9DF3-45DF-BD62-0B5C4AA3F13B}" type="parTrans" cxnId="{650259D6-E8D2-49A4-8A23-865C6328B195}">
      <dgm:prSet/>
      <dgm:spPr/>
      <dgm:t>
        <a:bodyPr/>
        <a:lstStyle/>
        <a:p>
          <a:endParaRPr lang="en-US"/>
        </a:p>
      </dgm:t>
    </dgm:pt>
    <dgm:pt modelId="{0CA01D69-0E50-41C7-8F72-642B4751BBDF}" type="sibTrans" cxnId="{650259D6-E8D2-49A4-8A23-865C6328B195}">
      <dgm:prSet/>
      <dgm:spPr/>
      <dgm:t>
        <a:bodyPr/>
        <a:lstStyle/>
        <a:p>
          <a:endParaRPr lang="en-US"/>
        </a:p>
      </dgm:t>
    </dgm:pt>
    <dgm:pt modelId="{86D05C75-FC82-442F-BC9C-89B9DC5184FB}">
      <dgm:prSet/>
      <dgm:spPr/>
      <dgm:t>
        <a:bodyPr/>
        <a:lstStyle/>
        <a:p>
          <a:pPr>
            <a:lnSpc>
              <a:spcPct val="100000"/>
            </a:lnSpc>
          </a:pPr>
          <a:r>
            <a:rPr lang="tr-TR"/>
            <a:t>Çöpleri asla elinizle bastırmayın; delici/kesici atık kutusu kullanın</a:t>
          </a:r>
          <a:endParaRPr lang="en-US"/>
        </a:p>
      </dgm:t>
    </dgm:pt>
    <dgm:pt modelId="{9F58B49F-0ECB-49A4-9D57-73C467F339B5}" type="parTrans" cxnId="{A3C2CA20-731B-407F-A785-AB7F24E21AEC}">
      <dgm:prSet/>
      <dgm:spPr/>
      <dgm:t>
        <a:bodyPr/>
        <a:lstStyle/>
        <a:p>
          <a:endParaRPr lang="en-US"/>
        </a:p>
      </dgm:t>
    </dgm:pt>
    <dgm:pt modelId="{D044CF87-706F-4A52-A330-DB0A63C0E16E}" type="sibTrans" cxnId="{A3C2CA20-731B-407F-A785-AB7F24E21AEC}">
      <dgm:prSet/>
      <dgm:spPr/>
      <dgm:t>
        <a:bodyPr/>
        <a:lstStyle/>
        <a:p>
          <a:endParaRPr lang="en-US"/>
        </a:p>
      </dgm:t>
    </dgm:pt>
    <dgm:pt modelId="{22874234-43D6-4A0D-BD3E-E428B968FBA6}" type="pres">
      <dgm:prSet presAssocID="{343EC8C3-1498-4948-9385-AE0B86AAA676}" presName="root" presStyleCnt="0">
        <dgm:presLayoutVars>
          <dgm:dir/>
          <dgm:resizeHandles val="exact"/>
        </dgm:presLayoutVars>
      </dgm:prSet>
      <dgm:spPr/>
    </dgm:pt>
    <dgm:pt modelId="{EA04FBEC-A3FE-4D49-BA6A-7FF9464BE54E}" type="pres">
      <dgm:prSet presAssocID="{80E8C00B-AD20-43BE-9041-E6EF3C1683C2}" presName="compNode" presStyleCnt="0"/>
      <dgm:spPr/>
    </dgm:pt>
    <dgm:pt modelId="{8A142552-59F6-4CDA-8088-C17B88D02BF4}" type="pres">
      <dgm:prSet presAssocID="{80E8C00B-AD20-43BE-9041-E6EF3C1683C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İğne"/>
        </a:ext>
      </dgm:extLst>
    </dgm:pt>
    <dgm:pt modelId="{134BADCB-58C1-4FAF-AB76-1CCCA757459C}" type="pres">
      <dgm:prSet presAssocID="{80E8C00B-AD20-43BE-9041-E6EF3C1683C2}" presName="spaceRect" presStyleCnt="0"/>
      <dgm:spPr/>
    </dgm:pt>
    <dgm:pt modelId="{0508A205-8C56-45CD-86CD-99F08EE42611}" type="pres">
      <dgm:prSet presAssocID="{80E8C00B-AD20-43BE-9041-E6EF3C1683C2}" presName="textRect" presStyleLbl="revTx" presStyleIdx="0" presStyleCnt="3">
        <dgm:presLayoutVars>
          <dgm:chMax val="1"/>
          <dgm:chPref val="1"/>
        </dgm:presLayoutVars>
      </dgm:prSet>
      <dgm:spPr/>
    </dgm:pt>
    <dgm:pt modelId="{E1CD29D8-4B9F-4FCE-816D-DDC4E091DF59}" type="pres">
      <dgm:prSet presAssocID="{5969BEE5-6217-4F93-B283-0015102CC1F1}" presName="sibTrans" presStyleCnt="0"/>
      <dgm:spPr/>
    </dgm:pt>
    <dgm:pt modelId="{7D3DA1B0-F8C6-4031-ABD1-C44AF44B87A1}" type="pres">
      <dgm:prSet presAssocID="{8BB3BFDE-7166-476C-AE8D-24CF58FEF314}" presName="compNode" presStyleCnt="0"/>
      <dgm:spPr/>
    </dgm:pt>
    <dgm:pt modelId="{CAE2A3A4-6E92-4A2E-9304-D49BBC291946}" type="pres">
      <dgm:prSet presAssocID="{8BB3BFDE-7166-476C-AE8D-24CF58FEF31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kal"/>
        </a:ext>
      </dgm:extLst>
    </dgm:pt>
    <dgm:pt modelId="{AA4BB37D-8FBB-43C9-ADBF-867E7ED846D7}" type="pres">
      <dgm:prSet presAssocID="{8BB3BFDE-7166-476C-AE8D-24CF58FEF314}" presName="spaceRect" presStyleCnt="0"/>
      <dgm:spPr/>
    </dgm:pt>
    <dgm:pt modelId="{BC2197C8-072A-40FA-A74F-E4A4A86A0F77}" type="pres">
      <dgm:prSet presAssocID="{8BB3BFDE-7166-476C-AE8D-24CF58FEF314}" presName="textRect" presStyleLbl="revTx" presStyleIdx="1" presStyleCnt="3">
        <dgm:presLayoutVars>
          <dgm:chMax val="1"/>
          <dgm:chPref val="1"/>
        </dgm:presLayoutVars>
      </dgm:prSet>
      <dgm:spPr/>
    </dgm:pt>
    <dgm:pt modelId="{DBCD4028-888A-450B-82C4-91A766D21D68}" type="pres">
      <dgm:prSet presAssocID="{0CA01D69-0E50-41C7-8F72-642B4751BBDF}" presName="sibTrans" presStyleCnt="0"/>
      <dgm:spPr/>
    </dgm:pt>
    <dgm:pt modelId="{72860F8C-2366-46F6-83C4-F111215B40DF}" type="pres">
      <dgm:prSet presAssocID="{86D05C75-FC82-442F-BC9C-89B9DC5184FB}" presName="compNode" presStyleCnt="0"/>
      <dgm:spPr/>
    </dgm:pt>
    <dgm:pt modelId="{CEBD453E-8396-4592-94F3-09B0D22E422A}" type="pres">
      <dgm:prSet presAssocID="{86D05C75-FC82-442F-BC9C-89B9DC5184F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ug boat"/>
        </a:ext>
      </dgm:extLst>
    </dgm:pt>
    <dgm:pt modelId="{6ABEA9A3-88B3-4305-A034-D7BE5E26195F}" type="pres">
      <dgm:prSet presAssocID="{86D05C75-FC82-442F-BC9C-89B9DC5184FB}" presName="spaceRect" presStyleCnt="0"/>
      <dgm:spPr/>
    </dgm:pt>
    <dgm:pt modelId="{1B0349DF-D9D2-4279-BC24-8463CBB7C243}" type="pres">
      <dgm:prSet presAssocID="{86D05C75-FC82-442F-BC9C-89B9DC5184F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3C2CA20-731B-407F-A785-AB7F24E21AEC}" srcId="{343EC8C3-1498-4948-9385-AE0B86AAA676}" destId="{86D05C75-FC82-442F-BC9C-89B9DC5184FB}" srcOrd="2" destOrd="0" parTransId="{9F58B49F-0ECB-49A4-9D57-73C467F339B5}" sibTransId="{D044CF87-706F-4A52-A330-DB0A63C0E16E}"/>
    <dgm:cxn modelId="{7E5D883D-51C8-4E0B-9E67-A58A6C7DBD2E}" type="presOf" srcId="{343EC8C3-1498-4948-9385-AE0B86AAA676}" destId="{22874234-43D6-4A0D-BD3E-E428B968FBA6}" srcOrd="0" destOrd="0" presId="urn:microsoft.com/office/officeart/2018/2/layout/IconLabelList"/>
    <dgm:cxn modelId="{D2D64143-265B-4E54-8D99-6048D46E1B8C}" type="presOf" srcId="{80E8C00B-AD20-43BE-9041-E6EF3C1683C2}" destId="{0508A205-8C56-45CD-86CD-99F08EE42611}" srcOrd="0" destOrd="0" presId="urn:microsoft.com/office/officeart/2018/2/layout/IconLabelList"/>
    <dgm:cxn modelId="{104FAA57-674C-4F40-BF21-FD953EE0BDD8}" type="presOf" srcId="{8BB3BFDE-7166-476C-AE8D-24CF58FEF314}" destId="{BC2197C8-072A-40FA-A74F-E4A4A86A0F77}" srcOrd="0" destOrd="0" presId="urn:microsoft.com/office/officeart/2018/2/layout/IconLabelList"/>
    <dgm:cxn modelId="{06D9E2D5-DEC8-40A9-BA2D-494A2F8A3135}" type="presOf" srcId="{86D05C75-FC82-442F-BC9C-89B9DC5184FB}" destId="{1B0349DF-D9D2-4279-BC24-8463CBB7C243}" srcOrd="0" destOrd="0" presId="urn:microsoft.com/office/officeart/2018/2/layout/IconLabelList"/>
    <dgm:cxn modelId="{650259D6-E8D2-49A4-8A23-865C6328B195}" srcId="{343EC8C3-1498-4948-9385-AE0B86AAA676}" destId="{8BB3BFDE-7166-476C-AE8D-24CF58FEF314}" srcOrd="1" destOrd="0" parTransId="{C5694B26-9DF3-45DF-BD62-0B5C4AA3F13B}" sibTransId="{0CA01D69-0E50-41C7-8F72-642B4751BBDF}"/>
    <dgm:cxn modelId="{08C08AF8-B5CE-4971-9945-31AA9CDE75B4}" srcId="{343EC8C3-1498-4948-9385-AE0B86AAA676}" destId="{80E8C00B-AD20-43BE-9041-E6EF3C1683C2}" srcOrd="0" destOrd="0" parTransId="{04FC4C7B-10E3-4919-87AC-6992A07FDA8D}" sibTransId="{5969BEE5-6217-4F93-B283-0015102CC1F1}"/>
    <dgm:cxn modelId="{6A072DCD-8E5C-4E1C-A409-9001628C6164}" type="presParOf" srcId="{22874234-43D6-4A0D-BD3E-E428B968FBA6}" destId="{EA04FBEC-A3FE-4D49-BA6A-7FF9464BE54E}" srcOrd="0" destOrd="0" presId="urn:microsoft.com/office/officeart/2018/2/layout/IconLabelList"/>
    <dgm:cxn modelId="{DDF37E2F-52AC-4F7D-997C-18C173F73825}" type="presParOf" srcId="{EA04FBEC-A3FE-4D49-BA6A-7FF9464BE54E}" destId="{8A142552-59F6-4CDA-8088-C17B88D02BF4}" srcOrd="0" destOrd="0" presId="urn:microsoft.com/office/officeart/2018/2/layout/IconLabelList"/>
    <dgm:cxn modelId="{3E90452B-ADB4-46BA-9923-E6832B43A90D}" type="presParOf" srcId="{EA04FBEC-A3FE-4D49-BA6A-7FF9464BE54E}" destId="{134BADCB-58C1-4FAF-AB76-1CCCA757459C}" srcOrd="1" destOrd="0" presId="urn:microsoft.com/office/officeart/2018/2/layout/IconLabelList"/>
    <dgm:cxn modelId="{DA0A1AD1-573C-44B0-9D24-CE61EA7611FD}" type="presParOf" srcId="{EA04FBEC-A3FE-4D49-BA6A-7FF9464BE54E}" destId="{0508A205-8C56-45CD-86CD-99F08EE42611}" srcOrd="2" destOrd="0" presId="urn:microsoft.com/office/officeart/2018/2/layout/IconLabelList"/>
    <dgm:cxn modelId="{F9E84C31-63AB-4453-8DCA-4CAEF4BF4797}" type="presParOf" srcId="{22874234-43D6-4A0D-BD3E-E428B968FBA6}" destId="{E1CD29D8-4B9F-4FCE-816D-DDC4E091DF59}" srcOrd="1" destOrd="0" presId="urn:microsoft.com/office/officeart/2018/2/layout/IconLabelList"/>
    <dgm:cxn modelId="{661CBA93-04A2-47F4-8267-DA1650BA088C}" type="presParOf" srcId="{22874234-43D6-4A0D-BD3E-E428B968FBA6}" destId="{7D3DA1B0-F8C6-4031-ABD1-C44AF44B87A1}" srcOrd="2" destOrd="0" presId="urn:microsoft.com/office/officeart/2018/2/layout/IconLabelList"/>
    <dgm:cxn modelId="{A57EBC66-BDCC-41E4-9B33-A4EB39AD3387}" type="presParOf" srcId="{7D3DA1B0-F8C6-4031-ABD1-C44AF44B87A1}" destId="{CAE2A3A4-6E92-4A2E-9304-D49BBC291946}" srcOrd="0" destOrd="0" presId="urn:microsoft.com/office/officeart/2018/2/layout/IconLabelList"/>
    <dgm:cxn modelId="{18BC2C5D-178A-4C5A-A50D-F31AACDD489A}" type="presParOf" srcId="{7D3DA1B0-F8C6-4031-ABD1-C44AF44B87A1}" destId="{AA4BB37D-8FBB-43C9-ADBF-867E7ED846D7}" srcOrd="1" destOrd="0" presId="urn:microsoft.com/office/officeart/2018/2/layout/IconLabelList"/>
    <dgm:cxn modelId="{5D46EDA6-5CFF-4145-A30C-78316FAF5A35}" type="presParOf" srcId="{7D3DA1B0-F8C6-4031-ABD1-C44AF44B87A1}" destId="{BC2197C8-072A-40FA-A74F-E4A4A86A0F77}" srcOrd="2" destOrd="0" presId="urn:microsoft.com/office/officeart/2018/2/layout/IconLabelList"/>
    <dgm:cxn modelId="{F1E92DBB-929A-4A3E-BFB8-ADA82883E97D}" type="presParOf" srcId="{22874234-43D6-4A0D-BD3E-E428B968FBA6}" destId="{DBCD4028-888A-450B-82C4-91A766D21D68}" srcOrd="3" destOrd="0" presId="urn:microsoft.com/office/officeart/2018/2/layout/IconLabelList"/>
    <dgm:cxn modelId="{1A13D388-06EE-4A17-91DC-C2C378F4000A}" type="presParOf" srcId="{22874234-43D6-4A0D-BD3E-E428B968FBA6}" destId="{72860F8C-2366-46F6-83C4-F111215B40DF}" srcOrd="4" destOrd="0" presId="urn:microsoft.com/office/officeart/2018/2/layout/IconLabelList"/>
    <dgm:cxn modelId="{1AAD4538-CBC0-4D83-8A7B-2DB0EBF156EB}" type="presParOf" srcId="{72860F8C-2366-46F6-83C4-F111215B40DF}" destId="{CEBD453E-8396-4592-94F3-09B0D22E422A}" srcOrd="0" destOrd="0" presId="urn:microsoft.com/office/officeart/2018/2/layout/IconLabelList"/>
    <dgm:cxn modelId="{C81058E6-96E8-4345-951D-DC0718DFDF76}" type="presParOf" srcId="{72860F8C-2366-46F6-83C4-F111215B40DF}" destId="{6ABEA9A3-88B3-4305-A034-D7BE5E26195F}" srcOrd="1" destOrd="0" presId="urn:microsoft.com/office/officeart/2018/2/layout/IconLabelList"/>
    <dgm:cxn modelId="{3BF62A73-0D83-4D39-B686-258872B384DF}" type="presParOf" srcId="{72860F8C-2366-46F6-83C4-F111215B40DF}" destId="{1B0349DF-D9D2-4279-BC24-8463CBB7C24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DF1C62-B405-4AA8-8646-11280C265CA7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834355-765D-4B6E-BB33-886BF847ACB9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="1"/>
            <a:t>İş Yoğunluğu:</a:t>
          </a:r>
          <a:r>
            <a:rPr lang="tr-TR"/>
            <a:t> Hızlı çalışma baskısı kazaları artırır.</a:t>
          </a:r>
          <a:endParaRPr lang="en-US"/>
        </a:p>
      </dgm:t>
    </dgm:pt>
    <dgm:pt modelId="{4E65C153-1013-4D5C-B0E8-F79A7F8E9260}" type="parTrans" cxnId="{69FBF34C-9B36-487E-9EE2-F703F100D900}">
      <dgm:prSet/>
      <dgm:spPr/>
      <dgm:t>
        <a:bodyPr/>
        <a:lstStyle/>
        <a:p>
          <a:endParaRPr lang="en-US"/>
        </a:p>
      </dgm:t>
    </dgm:pt>
    <dgm:pt modelId="{9A576BB6-DF70-4CAE-AEA1-7F7F48C81877}" type="sibTrans" cxnId="{69FBF34C-9B36-487E-9EE2-F703F100D900}">
      <dgm:prSet/>
      <dgm:spPr/>
      <dgm:t>
        <a:bodyPr/>
        <a:lstStyle/>
        <a:p>
          <a:endParaRPr lang="en-US"/>
        </a:p>
      </dgm:t>
    </dgm:pt>
    <dgm:pt modelId="{BC157087-2C2E-474F-B52F-5B3B5C7AFD51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="1" dirty="0" err="1"/>
            <a:t>Bezdiri</a:t>
          </a:r>
          <a:r>
            <a:rPr lang="tr-TR" b="1" dirty="0"/>
            <a:t> (Mobbing):</a:t>
          </a:r>
          <a:r>
            <a:rPr lang="en-US" dirty="0"/>
            <a:t>Bir </a:t>
          </a:r>
          <a:r>
            <a:rPr lang="en-US" dirty="0" err="1"/>
            <a:t>kişi</a:t>
          </a:r>
          <a:r>
            <a:rPr lang="en-US" dirty="0"/>
            <a:t> </a:t>
          </a:r>
          <a:r>
            <a:rPr lang="en-US" dirty="0" err="1"/>
            <a:t>veya</a:t>
          </a:r>
          <a:r>
            <a:rPr lang="en-US" dirty="0"/>
            <a:t> </a:t>
          </a:r>
          <a:r>
            <a:rPr lang="en-US" dirty="0" err="1"/>
            <a:t>grubun</a:t>
          </a:r>
          <a:r>
            <a:rPr lang="en-US" dirty="0"/>
            <a:t>, </a:t>
          </a:r>
          <a:r>
            <a:rPr lang="en-US" dirty="0" err="1"/>
            <a:t>diğer</a:t>
          </a:r>
          <a:r>
            <a:rPr lang="en-US" dirty="0"/>
            <a:t> </a:t>
          </a:r>
          <a:r>
            <a:rPr lang="en-US" dirty="0" err="1"/>
            <a:t>kişi</a:t>
          </a:r>
          <a:r>
            <a:rPr lang="en-US" dirty="0"/>
            <a:t> </a:t>
          </a:r>
          <a:r>
            <a:rPr lang="en-US" dirty="0" err="1"/>
            <a:t>veya</a:t>
          </a:r>
          <a:r>
            <a:rPr lang="en-US" dirty="0"/>
            <a:t> </a:t>
          </a:r>
          <a:r>
            <a:rPr lang="en-US" dirty="0" err="1"/>
            <a:t>gruba</a:t>
          </a:r>
          <a:r>
            <a:rPr lang="en-US" dirty="0"/>
            <a:t> </a:t>
          </a:r>
          <a:r>
            <a:rPr lang="en-US" dirty="0" err="1"/>
            <a:t>psikolojik</a:t>
          </a:r>
          <a:r>
            <a:rPr lang="en-US" dirty="0"/>
            <a:t> </a:t>
          </a:r>
          <a:r>
            <a:rPr lang="en-US" dirty="0" err="1"/>
            <a:t>yolla</a:t>
          </a:r>
          <a:r>
            <a:rPr lang="en-US" dirty="0"/>
            <a:t>, </a:t>
          </a:r>
          <a:r>
            <a:rPr lang="en-US" dirty="0" err="1"/>
            <a:t>uzun</a:t>
          </a:r>
          <a:r>
            <a:rPr lang="en-US" dirty="0"/>
            <a:t> </a:t>
          </a:r>
          <a:r>
            <a:rPr lang="en-US" dirty="0" err="1"/>
            <a:t>süreli</a:t>
          </a:r>
          <a:r>
            <a:rPr lang="en-US" dirty="0"/>
            <a:t> </a:t>
          </a:r>
          <a:r>
            <a:rPr lang="en-US" dirty="0" err="1"/>
            <a:t>sistematik</a:t>
          </a:r>
          <a:r>
            <a:rPr lang="en-US" dirty="0"/>
            <a:t> </a:t>
          </a:r>
          <a:r>
            <a:rPr lang="en-US" dirty="0" err="1"/>
            <a:t>baskı</a:t>
          </a:r>
          <a:r>
            <a:rPr lang="en-US" dirty="0"/>
            <a:t> </a:t>
          </a:r>
          <a:r>
            <a:rPr lang="en-US" dirty="0" err="1"/>
            <a:t>uygulamasıdır</a:t>
          </a:r>
          <a:endParaRPr lang="en-US" dirty="0"/>
        </a:p>
      </dgm:t>
    </dgm:pt>
    <dgm:pt modelId="{B3A07F18-0D67-4F56-9E9E-C225A95BCAE7}" type="parTrans" cxnId="{5DA80857-CE0B-4F0F-A133-1C19652E6316}">
      <dgm:prSet/>
      <dgm:spPr/>
      <dgm:t>
        <a:bodyPr/>
        <a:lstStyle/>
        <a:p>
          <a:endParaRPr lang="en-US"/>
        </a:p>
      </dgm:t>
    </dgm:pt>
    <dgm:pt modelId="{83A5BDBE-6FE5-46FF-AA4B-123A5E77DAD9}" type="sibTrans" cxnId="{5DA80857-CE0B-4F0F-A133-1C19652E6316}">
      <dgm:prSet/>
      <dgm:spPr/>
      <dgm:t>
        <a:bodyPr/>
        <a:lstStyle/>
        <a:p>
          <a:endParaRPr lang="en-US"/>
        </a:p>
      </dgm:t>
    </dgm:pt>
    <dgm:pt modelId="{91A7DFAB-ABA2-4AD6-9AFC-AD5EF6EBC629}" type="pres">
      <dgm:prSet presAssocID="{25DF1C62-B405-4AA8-8646-11280C265CA7}" presName="root" presStyleCnt="0">
        <dgm:presLayoutVars>
          <dgm:dir/>
          <dgm:resizeHandles val="exact"/>
        </dgm:presLayoutVars>
      </dgm:prSet>
      <dgm:spPr/>
    </dgm:pt>
    <dgm:pt modelId="{73ABD943-3C62-4B43-9AEC-F388D3207EB8}" type="pres">
      <dgm:prSet presAssocID="{0D834355-765D-4B6E-BB33-886BF847ACB9}" presName="compNode" presStyleCnt="0"/>
      <dgm:spPr/>
    </dgm:pt>
    <dgm:pt modelId="{2F55F460-83F0-4423-872F-9ECA3F25A7E3}" type="pres">
      <dgm:prSet presAssocID="{0D834355-765D-4B6E-BB33-886BF847ACB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ronometre"/>
        </a:ext>
      </dgm:extLst>
    </dgm:pt>
    <dgm:pt modelId="{B2FDBB48-D09D-4DFF-A475-EB99F95ECEB4}" type="pres">
      <dgm:prSet presAssocID="{0D834355-765D-4B6E-BB33-886BF847ACB9}" presName="spaceRect" presStyleCnt="0"/>
      <dgm:spPr/>
    </dgm:pt>
    <dgm:pt modelId="{1CF61D5A-6823-482D-9626-FCC86971030C}" type="pres">
      <dgm:prSet presAssocID="{0D834355-765D-4B6E-BB33-886BF847ACB9}" presName="textRect" presStyleLbl="revTx" presStyleIdx="0" presStyleCnt="2">
        <dgm:presLayoutVars>
          <dgm:chMax val="1"/>
          <dgm:chPref val="1"/>
        </dgm:presLayoutVars>
      </dgm:prSet>
      <dgm:spPr/>
    </dgm:pt>
    <dgm:pt modelId="{3657D755-7624-4739-9550-ABB50C145850}" type="pres">
      <dgm:prSet presAssocID="{9A576BB6-DF70-4CAE-AEA1-7F7F48C81877}" presName="sibTrans" presStyleCnt="0"/>
      <dgm:spPr/>
    </dgm:pt>
    <dgm:pt modelId="{64751C3A-581C-40A7-A442-B0F4F37D5A69}" type="pres">
      <dgm:prSet presAssocID="{BC157087-2C2E-474F-B52F-5B3B5C7AFD51}" presName="compNode" presStyleCnt="0"/>
      <dgm:spPr/>
    </dgm:pt>
    <dgm:pt modelId="{F3C92A1E-E6E6-49AD-A9FF-E745EB5162E1}" type="pres">
      <dgm:prSet presAssocID="{BC157087-2C2E-474F-B52F-5B3B5C7AFD5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mbulans"/>
        </a:ext>
      </dgm:extLst>
    </dgm:pt>
    <dgm:pt modelId="{7F820D8E-685F-4C9B-A35B-B5FDC3223633}" type="pres">
      <dgm:prSet presAssocID="{BC157087-2C2E-474F-B52F-5B3B5C7AFD51}" presName="spaceRect" presStyleCnt="0"/>
      <dgm:spPr/>
    </dgm:pt>
    <dgm:pt modelId="{EC369C8A-4511-4B9B-9255-CA8933533CF5}" type="pres">
      <dgm:prSet presAssocID="{BC157087-2C2E-474F-B52F-5B3B5C7AFD51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BA4EFE21-6DFE-4186-A788-D29AAB9BA08A}" type="presOf" srcId="{BC157087-2C2E-474F-B52F-5B3B5C7AFD51}" destId="{EC369C8A-4511-4B9B-9255-CA8933533CF5}" srcOrd="0" destOrd="0" presId="urn:microsoft.com/office/officeart/2018/2/layout/IconLabelList"/>
    <dgm:cxn modelId="{69FBF34C-9B36-487E-9EE2-F703F100D900}" srcId="{25DF1C62-B405-4AA8-8646-11280C265CA7}" destId="{0D834355-765D-4B6E-BB33-886BF847ACB9}" srcOrd="0" destOrd="0" parTransId="{4E65C153-1013-4D5C-B0E8-F79A7F8E9260}" sibTransId="{9A576BB6-DF70-4CAE-AEA1-7F7F48C81877}"/>
    <dgm:cxn modelId="{46908973-53F0-4628-9CD4-D0A98BB0645A}" type="presOf" srcId="{0D834355-765D-4B6E-BB33-886BF847ACB9}" destId="{1CF61D5A-6823-482D-9626-FCC86971030C}" srcOrd="0" destOrd="0" presId="urn:microsoft.com/office/officeart/2018/2/layout/IconLabelList"/>
    <dgm:cxn modelId="{5DA80857-CE0B-4F0F-A133-1C19652E6316}" srcId="{25DF1C62-B405-4AA8-8646-11280C265CA7}" destId="{BC157087-2C2E-474F-B52F-5B3B5C7AFD51}" srcOrd="1" destOrd="0" parTransId="{B3A07F18-0D67-4F56-9E9E-C225A95BCAE7}" sibTransId="{83A5BDBE-6FE5-46FF-AA4B-123A5E77DAD9}"/>
    <dgm:cxn modelId="{D04B58D5-0C57-4C3E-871F-2F2E7366C230}" type="presOf" srcId="{25DF1C62-B405-4AA8-8646-11280C265CA7}" destId="{91A7DFAB-ABA2-4AD6-9AFC-AD5EF6EBC629}" srcOrd="0" destOrd="0" presId="urn:microsoft.com/office/officeart/2018/2/layout/IconLabelList"/>
    <dgm:cxn modelId="{3764BA69-F8FB-44B4-8289-7C6190E3A5AD}" type="presParOf" srcId="{91A7DFAB-ABA2-4AD6-9AFC-AD5EF6EBC629}" destId="{73ABD943-3C62-4B43-9AEC-F388D3207EB8}" srcOrd="0" destOrd="0" presId="urn:microsoft.com/office/officeart/2018/2/layout/IconLabelList"/>
    <dgm:cxn modelId="{DA826714-DF9B-439A-819E-5589517C7247}" type="presParOf" srcId="{73ABD943-3C62-4B43-9AEC-F388D3207EB8}" destId="{2F55F460-83F0-4423-872F-9ECA3F25A7E3}" srcOrd="0" destOrd="0" presId="urn:microsoft.com/office/officeart/2018/2/layout/IconLabelList"/>
    <dgm:cxn modelId="{A861B32C-8D14-4F30-9A8F-7A1122D884AE}" type="presParOf" srcId="{73ABD943-3C62-4B43-9AEC-F388D3207EB8}" destId="{B2FDBB48-D09D-4DFF-A475-EB99F95ECEB4}" srcOrd="1" destOrd="0" presId="urn:microsoft.com/office/officeart/2018/2/layout/IconLabelList"/>
    <dgm:cxn modelId="{D48C7F62-310B-4D25-B72E-9D9AB3366CB6}" type="presParOf" srcId="{73ABD943-3C62-4B43-9AEC-F388D3207EB8}" destId="{1CF61D5A-6823-482D-9626-FCC86971030C}" srcOrd="2" destOrd="0" presId="urn:microsoft.com/office/officeart/2018/2/layout/IconLabelList"/>
    <dgm:cxn modelId="{3D2D7109-D010-4837-BF3F-36CA69523C60}" type="presParOf" srcId="{91A7DFAB-ABA2-4AD6-9AFC-AD5EF6EBC629}" destId="{3657D755-7624-4739-9550-ABB50C145850}" srcOrd="1" destOrd="0" presId="urn:microsoft.com/office/officeart/2018/2/layout/IconLabelList"/>
    <dgm:cxn modelId="{468C9959-052A-4E30-9D1C-42AFBD3DEB4F}" type="presParOf" srcId="{91A7DFAB-ABA2-4AD6-9AFC-AD5EF6EBC629}" destId="{64751C3A-581C-40A7-A442-B0F4F37D5A69}" srcOrd="2" destOrd="0" presId="urn:microsoft.com/office/officeart/2018/2/layout/IconLabelList"/>
    <dgm:cxn modelId="{6D7CD7CC-AE39-4D2A-AF1B-B76BA05CD71A}" type="presParOf" srcId="{64751C3A-581C-40A7-A442-B0F4F37D5A69}" destId="{F3C92A1E-E6E6-49AD-A9FF-E745EB5162E1}" srcOrd="0" destOrd="0" presId="urn:microsoft.com/office/officeart/2018/2/layout/IconLabelList"/>
    <dgm:cxn modelId="{96DBC972-B8CE-445A-96E1-9B254417DD77}" type="presParOf" srcId="{64751C3A-581C-40A7-A442-B0F4F37D5A69}" destId="{7F820D8E-685F-4C9B-A35B-B5FDC3223633}" srcOrd="1" destOrd="0" presId="urn:microsoft.com/office/officeart/2018/2/layout/IconLabelList"/>
    <dgm:cxn modelId="{D375385A-2E7E-4AF3-9DA5-BB7B57D70AEB}" type="presParOf" srcId="{64751C3A-581C-40A7-A442-B0F4F37D5A69}" destId="{EC369C8A-4511-4B9B-9255-CA8933533CF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142552-59F6-4CDA-8088-C17B88D02BF4}">
      <dsp:nvSpPr>
        <dsp:cNvPr id="0" name=""/>
        <dsp:cNvSpPr/>
      </dsp:nvSpPr>
      <dsp:spPr>
        <a:xfrm>
          <a:off x="708318" y="197288"/>
          <a:ext cx="801298" cy="80129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8A205-8C56-45CD-86CD-99F08EE42611}">
      <dsp:nvSpPr>
        <dsp:cNvPr id="0" name=""/>
        <dsp:cNvSpPr/>
      </dsp:nvSpPr>
      <dsp:spPr>
        <a:xfrm>
          <a:off x="218635" y="1265753"/>
          <a:ext cx="1780664" cy="712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/>
            <a:t>İğne Batması ve Kan Yoluyla Bulaşanlar;</a:t>
          </a:r>
          <a:endParaRPr lang="en-US" sz="1100" kern="1200"/>
        </a:p>
      </dsp:txBody>
      <dsp:txXfrm>
        <a:off x="218635" y="1265753"/>
        <a:ext cx="1780664" cy="712265"/>
      </dsp:txXfrm>
    </dsp:sp>
    <dsp:sp modelId="{CAE2A3A4-6E92-4A2E-9304-D49BBC291946}">
      <dsp:nvSpPr>
        <dsp:cNvPr id="0" name=""/>
        <dsp:cNvSpPr/>
      </dsp:nvSpPr>
      <dsp:spPr>
        <a:xfrm>
          <a:off x="2800598" y="197288"/>
          <a:ext cx="801298" cy="80129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2197C8-072A-40FA-A74F-E4A4A86A0F77}">
      <dsp:nvSpPr>
        <dsp:cNvPr id="0" name=""/>
        <dsp:cNvSpPr/>
      </dsp:nvSpPr>
      <dsp:spPr>
        <a:xfrm>
          <a:off x="2310916" y="1265753"/>
          <a:ext cx="1780664" cy="712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/>
            <a:t>Çöp toplarken iğne batması sonucu  Hepatit  vb. hastalık bulaşma riski vardır</a:t>
          </a:r>
          <a:endParaRPr lang="en-US" sz="1100" kern="1200"/>
        </a:p>
      </dsp:txBody>
      <dsp:txXfrm>
        <a:off x="2310916" y="1265753"/>
        <a:ext cx="1780664" cy="712265"/>
      </dsp:txXfrm>
    </dsp:sp>
    <dsp:sp modelId="{CEBD453E-8396-4592-94F3-09B0D22E422A}">
      <dsp:nvSpPr>
        <dsp:cNvPr id="0" name=""/>
        <dsp:cNvSpPr/>
      </dsp:nvSpPr>
      <dsp:spPr>
        <a:xfrm>
          <a:off x="1754458" y="2423185"/>
          <a:ext cx="801298" cy="80129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0349DF-D9D2-4279-BC24-8463CBB7C243}">
      <dsp:nvSpPr>
        <dsp:cNvPr id="0" name=""/>
        <dsp:cNvSpPr/>
      </dsp:nvSpPr>
      <dsp:spPr>
        <a:xfrm>
          <a:off x="1264775" y="3491651"/>
          <a:ext cx="1780664" cy="712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/>
            <a:t>Çöpleri asla elinizle bastırmayın; delici/kesici atık kutusu kullanın</a:t>
          </a:r>
          <a:endParaRPr lang="en-US" sz="1100" kern="1200"/>
        </a:p>
      </dsp:txBody>
      <dsp:txXfrm>
        <a:off x="1264775" y="3491651"/>
        <a:ext cx="1780664" cy="7122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55F460-83F0-4423-872F-9ECA3F25A7E3}">
      <dsp:nvSpPr>
        <dsp:cNvPr id="0" name=""/>
        <dsp:cNvSpPr/>
      </dsp:nvSpPr>
      <dsp:spPr>
        <a:xfrm>
          <a:off x="1747800" y="608594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F61D5A-6823-482D-9626-FCC86971030C}">
      <dsp:nvSpPr>
        <dsp:cNvPr id="0" name=""/>
        <dsp:cNvSpPr/>
      </dsp:nvSpPr>
      <dsp:spPr>
        <a:xfrm>
          <a:off x="559800" y="302274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kern="1200"/>
            <a:t>İş Yoğunluğu:</a:t>
          </a:r>
          <a:r>
            <a:rPr lang="tr-TR" sz="1500" kern="1200"/>
            <a:t> Hızlı çalışma baskısı kazaları artırır.</a:t>
          </a:r>
          <a:endParaRPr lang="en-US" sz="1500" kern="1200"/>
        </a:p>
      </dsp:txBody>
      <dsp:txXfrm>
        <a:off x="559800" y="3022743"/>
        <a:ext cx="4320000" cy="720000"/>
      </dsp:txXfrm>
    </dsp:sp>
    <dsp:sp modelId="{F3C92A1E-E6E6-49AD-A9FF-E745EB5162E1}">
      <dsp:nvSpPr>
        <dsp:cNvPr id="0" name=""/>
        <dsp:cNvSpPr/>
      </dsp:nvSpPr>
      <dsp:spPr>
        <a:xfrm>
          <a:off x="6823800" y="608594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369C8A-4511-4B9B-9255-CA8933533CF5}">
      <dsp:nvSpPr>
        <dsp:cNvPr id="0" name=""/>
        <dsp:cNvSpPr/>
      </dsp:nvSpPr>
      <dsp:spPr>
        <a:xfrm>
          <a:off x="5635800" y="302274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kern="1200" dirty="0" err="1"/>
            <a:t>Bezdiri</a:t>
          </a:r>
          <a:r>
            <a:rPr lang="tr-TR" sz="1500" b="1" kern="1200" dirty="0"/>
            <a:t> (Mobbing):</a:t>
          </a:r>
          <a:r>
            <a:rPr lang="en-US" sz="1500" kern="1200" dirty="0"/>
            <a:t>Bir </a:t>
          </a:r>
          <a:r>
            <a:rPr lang="en-US" sz="1500" kern="1200" dirty="0" err="1"/>
            <a:t>kişi</a:t>
          </a:r>
          <a:r>
            <a:rPr lang="en-US" sz="1500" kern="1200" dirty="0"/>
            <a:t> </a:t>
          </a:r>
          <a:r>
            <a:rPr lang="en-US" sz="1500" kern="1200" dirty="0" err="1"/>
            <a:t>veya</a:t>
          </a:r>
          <a:r>
            <a:rPr lang="en-US" sz="1500" kern="1200" dirty="0"/>
            <a:t> </a:t>
          </a:r>
          <a:r>
            <a:rPr lang="en-US" sz="1500" kern="1200" dirty="0" err="1"/>
            <a:t>grubun</a:t>
          </a:r>
          <a:r>
            <a:rPr lang="en-US" sz="1500" kern="1200" dirty="0"/>
            <a:t>, </a:t>
          </a:r>
          <a:r>
            <a:rPr lang="en-US" sz="1500" kern="1200" dirty="0" err="1"/>
            <a:t>diğer</a:t>
          </a:r>
          <a:r>
            <a:rPr lang="en-US" sz="1500" kern="1200" dirty="0"/>
            <a:t> </a:t>
          </a:r>
          <a:r>
            <a:rPr lang="en-US" sz="1500" kern="1200" dirty="0" err="1"/>
            <a:t>kişi</a:t>
          </a:r>
          <a:r>
            <a:rPr lang="en-US" sz="1500" kern="1200" dirty="0"/>
            <a:t> </a:t>
          </a:r>
          <a:r>
            <a:rPr lang="en-US" sz="1500" kern="1200" dirty="0" err="1"/>
            <a:t>veya</a:t>
          </a:r>
          <a:r>
            <a:rPr lang="en-US" sz="1500" kern="1200" dirty="0"/>
            <a:t> </a:t>
          </a:r>
          <a:r>
            <a:rPr lang="en-US" sz="1500" kern="1200" dirty="0" err="1"/>
            <a:t>gruba</a:t>
          </a:r>
          <a:r>
            <a:rPr lang="en-US" sz="1500" kern="1200" dirty="0"/>
            <a:t> </a:t>
          </a:r>
          <a:r>
            <a:rPr lang="en-US" sz="1500" kern="1200" dirty="0" err="1"/>
            <a:t>psikolojik</a:t>
          </a:r>
          <a:r>
            <a:rPr lang="en-US" sz="1500" kern="1200" dirty="0"/>
            <a:t> </a:t>
          </a:r>
          <a:r>
            <a:rPr lang="en-US" sz="1500" kern="1200" dirty="0" err="1"/>
            <a:t>yolla</a:t>
          </a:r>
          <a:r>
            <a:rPr lang="en-US" sz="1500" kern="1200" dirty="0"/>
            <a:t>, </a:t>
          </a:r>
          <a:r>
            <a:rPr lang="en-US" sz="1500" kern="1200" dirty="0" err="1"/>
            <a:t>uzun</a:t>
          </a:r>
          <a:r>
            <a:rPr lang="en-US" sz="1500" kern="1200" dirty="0"/>
            <a:t> </a:t>
          </a:r>
          <a:r>
            <a:rPr lang="en-US" sz="1500" kern="1200" dirty="0" err="1"/>
            <a:t>süreli</a:t>
          </a:r>
          <a:r>
            <a:rPr lang="en-US" sz="1500" kern="1200" dirty="0"/>
            <a:t> </a:t>
          </a:r>
          <a:r>
            <a:rPr lang="en-US" sz="1500" kern="1200" dirty="0" err="1"/>
            <a:t>sistematik</a:t>
          </a:r>
          <a:r>
            <a:rPr lang="en-US" sz="1500" kern="1200" dirty="0"/>
            <a:t> </a:t>
          </a:r>
          <a:r>
            <a:rPr lang="en-US" sz="1500" kern="1200" dirty="0" err="1"/>
            <a:t>baskı</a:t>
          </a:r>
          <a:r>
            <a:rPr lang="en-US" sz="1500" kern="1200" dirty="0"/>
            <a:t> </a:t>
          </a:r>
          <a:r>
            <a:rPr lang="en-US" sz="1500" kern="1200" dirty="0" err="1"/>
            <a:t>uygulamasıdır</a:t>
          </a:r>
          <a:endParaRPr lang="en-US" sz="1500" kern="1200" dirty="0"/>
        </a:p>
      </dsp:txBody>
      <dsp:txXfrm>
        <a:off x="5635800" y="3022743"/>
        <a:ext cx="432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FA19E-F516-4EB3-835D-A1B20D85CF16}" type="datetimeFigureOut">
              <a:rPr lang="tr-TR" smtClean="0"/>
              <a:t>19.1.2026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85EE0-4A69-48C6-81E0-6E51D010BD1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7179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85EE0-4A69-48C6-81E0-6E51D010BD1C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4202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44F2CF-451E-2DEF-D9B0-2C0FB2159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46476DE2-91A0-0353-7E74-42AD6FD6F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43554B9-AA23-D5CE-333C-B07055B23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3CD4-7AE6-45E6-9085-98B9478B0AA0}" type="datetimeFigureOut">
              <a:rPr lang="tr-TR" smtClean="0"/>
              <a:t>19.1.2026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D4B64F6-2D4C-5F7F-1275-9AC31967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7377475-4992-CDB6-3C9B-4E7950D2B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36DF-3676-4D2A-A290-CD40E99A2D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4649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E380952-0182-7416-26D9-8F18E1A14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4D4FDF73-8B83-05F2-8B5C-07173BB9C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B3DD58E-8DAD-791D-6000-52012BC26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3CD4-7AE6-45E6-9085-98B9478B0AA0}" type="datetimeFigureOut">
              <a:rPr lang="tr-TR" smtClean="0"/>
              <a:t>19.1.2026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E515177-09C4-AA8B-B8FB-7FE999B1D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69F1460-724B-3CB9-280E-AF647999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36DF-3676-4D2A-A290-CD40E99A2D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7938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A60EF73B-F1E3-276F-AA31-E8448ACDA0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F549227-8A27-2773-A268-0D6EEB9F3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3D5DA22-B2DB-618B-E82D-037187735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3CD4-7AE6-45E6-9085-98B9478B0AA0}" type="datetimeFigureOut">
              <a:rPr lang="tr-TR" smtClean="0"/>
              <a:t>19.1.2026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50A1BCE-D4E8-C15D-774E-E38D06E42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2437982-90F5-54E6-98CD-8D28C3A7D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36DF-3676-4D2A-A290-CD40E99A2D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6069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FE2A6A-BBF6-1EC0-280B-26DE8CAF0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77AC9E0-256F-BD35-644A-9F926E3D5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0635234-C29D-EA23-383D-6F8E2A7C7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3CD4-7AE6-45E6-9085-98B9478B0AA0}" type="datetimeFigureOut">
              <a:rPr lang="tr-TR" smtClean="0"/>
              <a:t>19.1.2026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193D5FC-0AB4-A821-8561-470C88DA6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A6BB373-9B60-746C-43EB-A0C169D27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36DF-3676-4D2A-A290-CD40E99A2D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7447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65FB036-3277-5087-C308-0FB09FDF1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8402697-A766-F19B-F790-8B1790DF6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CC22818-2849-BA99-3129-C68FCE208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3CD4-7AE6-45E6-9085-98B9478B0AA0}" type="datetimeFigureOut">
              <a:rPr lang="tr-TR" smtClean="0"/>
              <a:t>19.1.2026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59903BC-404F-31F3-5593-6C8F01200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89BD180-9CAD-CF33-8488-4AA65F978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36DF-3676-4D2A-A290-CD40E99A2D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5757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F927DF3-985C-E58F-471F-2676FACB4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00A0BCB-8D63-4FC4-4CED-DB3590974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8EB1D22-C564-B300-8841-AF550D0607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8424B3E-8283-C331-B4F9-2B3C7086C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3CD4-7AE6-45E6-9085-98B9478B0AA0}" type="datetimeFigureOut">
              <a:rPr lang="tr-TR" smtClean="0"/>
              <a:t>19.1.2026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367992F-657D-B0E3-62F2-EBED5FEEC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B36B004-920F-0F93-BA44-6C5B9DB50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36DF-3676-4D2A-A290-CD40E99A2D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5402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7947C22-45CB-D341-71CE-48534A398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B7F9A1F-85BA-464B-8A74-8FAB91609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9E26928D-8C31-AE62-0112-889232BD69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420ED7E-510B-3956-0F3F-9044BE4812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5922B974-75E3-8C35-9553-7CEE968714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3C1125AC-FA9F-34DA-40C8-877BB7ABF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3CD4-7AE6-45E6-9085-98B9478B0AA0}" type="datetimeFigureOut">
              <a:rPr lang="tr-TR" smtClean="0"/>
              <a:t>19.1.2026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E27B175F-595F-240C-E37F-97203BC61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83B20BBA-3B38-E1AB-BE59-791CEE2F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36DF-3676-4D2A-A290-CD40E99A2D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5282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D5463D-063C-CFAE-50D4-9543F9A53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E634131D-E45B-5275-6A09-839D98EDC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3CD4-7AE6-45E6-9085-98B9478B0AA0}" type="datetimeFigureOut">
              <a:rPr lang="tr-TR" smtClean="0"/>
              <a:t>19.1.2026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956FD4A-155E-079A-2E13-D17510E7B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0FE665B-4234-E51F-9AB0-FCAD5E6C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36DF-3676-4D2A-A290-CD40E99A2D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3104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1ABF1089-0FD9-A93C-F3C7-932531EC2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3CD4-7AE6-45E6-9085-98B9478B0AA0}" type="datetimeFigureOut">
              <a:rPr lang="tr-TR" smtClean="0"/>
              <a:t>19.1.2026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46B59554-E9A4-BCEE-E960-FB38586B0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F7EEA29-5BCC-8339-DAEC-0F69B3C01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36DF-3676-4D2A-A290-CD40E99A2D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0022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288E5F-D92A-7D09-0D35-BFE53F77F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99083AA-74A2-09AD-022D-55DF0A1FE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9815ACD-A266-A900-5DB7-0692294C7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91A4D35-EAD4-E532-2104-0F311AFA2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3CD4-7AE6-45E6-9085-98B9478B0AA0}" type="datetimeFigureOut">
              <a:rPr lang="tr-TR" smtClean="0"/>
              <a:t>19.1.2026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F50EF7C-E71A-5B55-C766-E7FD34E04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2898415-F4A6-3E5E-FCCA-E7B12D576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36DF-3676-4D2A-A290-CD40E99A2D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4847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FB8C7C-BF5E-ABA1-193E-DFDD98194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7C070982-C2C9-39FE-AC1B-6244E7FA66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AE5DCA5-6D50-361D-5478-7357D0AF1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5616BDB-836E-032D-C706-2623DEC71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3CD4-7AE6-45E6-9085-98B9478B0AA0}" type="datetimeFigureOut">
              <a:rPr lang="tr-TR" smtClean="0"/>
              <a:t>19.1.2026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BADFC02-1DEC-1805-8585-A680FC4C1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EFB48D0-EBA3-2283-278E-4FB668DFB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36DF-3676-4D2A-A290-CD40E99A2D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767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1C139042-B583-7A30-B5AD-5381406D1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7051C47-0935-040A-FC3E-247FC274D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0619BC8-3092-30DA-BDA8-48C3B5B4AD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3B3CD4-7AE6-45E6-9085-98B9478B0AA0}" type="datetimeFigureOut">
              <a:rPr lang="tr-TR" smtClean="0"/>
              <a:t>19.1.2026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FFA15B7-F8C1-B5F9-1341-DAB70CC2B8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9E62788-F8CF-87CB-E7BD-8F95CDFAFB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8B36DF-3676-4D2A-A290-CD40E99A2D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702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E632291-17AF-150C-58BC-ECA4AD849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184" y="679731"/>
            <a:ext cx="4803439" cy="3736540"/>
          </a:xfrm>
        </p:spPr>
        <p:txBody>
          <a:bodyPr>
            <a:normAutofit/>
          </a:bodyPr>
          <a:lstStyle/>
          <a:p>
            <a:pPr algn="l"/>
            <a:r>
              <a:rPr lang="tr-TR" dirty="0"/>
              <a:t>TEMİZLİK İŞLERİNDE İŞ GÜVENLİĞİ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4B40721E-9CBC-228C-8B6F-FCD5EAB5EF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609" y="4685288"/>
            <a:ext cx="4171994" cy="1035781"/>
          </a:xfrm>
        </p:spPr>
        <p:txBody>
          <a:bodyPr>
            <a:normAutofit/>
          </a:bodyPr>
          <a:lstStyle/>
          <a:p>
            <a:pPr algn="l"/>
            <a:r>
              <a:rPr lang="tr-TR" dirty="0"/>
              <a:t>Öğr. Gör. Zafer SAK</a:t>
            </a:r>
            <a:endParaRPr lang="tr-TR"/>
          </a:p>
          <a:p>
            <a:pPr algn="l"/>
            <a:r>
              <a:rPr lang="tr-TR" dirty="0"/>
              <a:t>İSG Koordinatörlüğü</a:t>
            </a:r>
            <a:endParaRPr lang="tr-TR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E4CA0BF-4C93-2D15-8294-FB3D8A0C5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0572" y="569297"/>
            <a:ext cx="5608830" cy="560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209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metin, plastik şişe, iç mekan, şiş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A4CB15B-A7BA-AC3A-84E0-AF07D620BF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3934" y="457200"/>
            <a:ext cx="982413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67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C0774446-FE9D-1E68-236C-76288BA5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36" y="471949"/>
            <a:ext cx="3480619" cy="766916"/>
          </a:xfrm>
        </p:spPr>
        <p:txBody>
          <a:bodyPr anchor="t">
            <a:normAutofit/>
          </a:bodyPr>
          <a:lstStyle/>
          <a:p>
            <a:r>
              <a:rPr lang="tr-TR" sz="4000" dirty="0">
                <a:solidFill>
                  <a:schemeClr val="bg1"/>
                </a:solidFill>
              </a:rPr>
              <a:t>10 Aralık 2025</a:t>
            </a:r>
          </a:p>
        </p:txBody>
      </p:sp>
      <p:pic>
        <p:nvPicPr>
          <p:cNvPr id="4" name="get" descr="metin, dış mekan, taşıt, araç, kara taşıtı içeren bir resim&#10;&#10;Yapay zeka tarafından oluşturulmuş içerik yanlış olabilir.">
            <a:hlinkClick r:id="" action="ppaction://media"/>
            <a:extLst>
              <a:ext uri="{FF2B5EF4-FFF2-40B4-BE49-F238E27FC236}">
                <a16:creationId xmlns:a16="http://schemas.microsoft.com/office/drawing/2014/main" id="{65DBB13A-4A01-367D-8094-4FD228CF63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9259" y="1504335"/>
            <a:ext cx="9045681" cy="508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2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C2839CB-EDEA-44C6-D20F-DE63EC634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Güvenlik</a:t>
            </a:r>
            <a:r>
              <a:rPr lang="en-US" sz="4000" dirty="0">
                <a:solidFill>
                  <a:srgbClr val="FFFFFF"/>
                </a:solidFill>
              </a:rPr>
              <a:t> Bilgi </a:t>
            </a:r>
            <a:r>
              <a:rPr lang="en-US" sz="4000" dirty="0" err="1">
                <a:solidFill>
                  <a:srgbClr val="FFFFFF"/>
                </a:solidFill>
              </a:rPr>
              <a:t>Formaları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2052" name="Picture 4" descr="Güvenlik Bilgi Formu (GBF / MSDS) - Yeşil Grup">
            <a:extLst>
              <a:ext uri="{FF2B5EF4-FFF2-40B4-BE49-F238E27FC236}">
                <a16:creationId xmlns:a16="http://schemas.microsoft.com/office/drawing/2014/main" id="{BBD278D0-83CA-5CE7-FBD3-05C9B7908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748" y="2258602"/>
            <a:ext cx="5131088" cy="384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A4DC9AA-F89F-D221-EB8A-925E839C75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45165" y="120251"/>
            <a:ext cx="5407124" cy="668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94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DC09A0A-5EF7-45F4-B8EE-54903540B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AE2FCE79-446B-F131-7622-EA85A27BC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6238" y="507283"/>
            <a:ext cx="6017562" cy="1544062"/>
          </a:xfrm>
        </p:spPr>
        <p:txBody>
          <a:bodyPr>
            <a:normAutofit/>
          </a:bodyPr>
          <a:lstStyle/>
          <a:p>
            <a:r>
              <a:rPr lang="tr-TR" sz="4000" dirty="0"/>
              <a:t>KKD</a:t>
            </a:r>
          </a:p>
        </p:txBody>
      </p:sp>
      <p:pic>
        <p:nvPicPr>
          <p:cNvPr id="26" name="Resim 25" descr="giyim, kişi, şahıs, dış mekan, giym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6E3F9BB-8FEF-C921-5861-C09B460F3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81" y="171712"/>
            <a:ext cx="3345202" cy="3171426"/>
          </a:xfrm>
          <a:prstGeom prst="rect">
            <a:avLst/>
          </a:prstGeom>
        </p:spPr>
      </p:pic>
      <p:pic>
        <p:nvPicPr>
          <p:cNvPr id="28" name="Resim 27" descr="giyim, eldiven çeşitleri, koruyucu eldiven, meneviş mavis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8205AC6-08CA-A0F5-13AC-0F6B1E357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53" y="3512881"/>
            <a:ext cx="2079883" cy="2616206"/>
          </a:xfrm>
          <a:prstGeom prst="rect">
            <a:avLst/>
          </a:prstGeom>
        </p:spPr>
      </p:pic>
      <p:pic>
        <p:nvPicPr>
          <p:cNvPr id="22" name="Resim 21" descr="gözlük, moda aksesuar, kayak gözlüğü, kulaklı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04F4D26-EB3B-EC60-1F66-F9675158E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260" y="3525584"/>
            <a:ext cx="2331720" cy="2590799"/>
          </a:xfrm>
          <a:prstGeom prst="rect">
            <a:avLst/>
          </a:prstGeom>
        </p:spPr>
      </p:pic>
      <p:sp>
        <p:nvSpPr>
          <p:cNvPr id="24" name="Rectangle 1">
            <a:extLst>
              <a:ext uri="{FF2B5EF4-FFF2-40B4-BE49-F238E27FC236}">
                <a16:creationId xmlns:a16="http://schemas.microsoft.com/office/drawing/2014/main" id="{955FCACF-6034-8FAC-277F-FC20981A40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009030" y="1618938"/>
            <a:ext cx="7182970" cy="473177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tr-TR" altLang="tr-TR" sz="160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1.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Yüz Maskeleri:</a:t>
            </a:r>
            <a:r>
              <a:rPr kumimoji="0" lang="tr-TR" altLang="tr-TR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Temizlik ve toz alma sırasında tozun solunmasını önlemek için kullanılır. Tehlikeli gaz veya buhar yayan solüsyonlarla çalışırken filtreli özel maskeler tercih edilmelidir.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tr-TR" altLang="tr-TR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2. 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Emniyet Gözlükleri:</a:t>
            </a:r>
            <a:r>
              <a:rPr kumimoji="0" lang="tr-TR" altLang="tr-TR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Gözleri temizlik solüsyonlarının sıçramasına, tozlara ve diğer parçacıklara karşı korumak için en yaygın kullanılan ekipmanlardan biridir.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tr-TR" altLang="tr-TR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3. 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Yüz Siperlikleri:</a:t>
            </a:r>
            <a:r>
              <a:rPr kumimoji="0" lang="tr-TR" altLang="tr-TR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Emniyet gözlüklerine benzer şekilde çalışır ancak tüm yüzü tehlikeli maddelere ve kimyasal sıçramalarına karşı korur.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tr-TR" altLang="tr-TR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4. 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Tek Kullanımlık Kauçuk Eldivenler:</a:t>
            </a:r>
            <a:r>
              <a:rPr kumimoji="0" lang="tr-TR" altLang="tr-TR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Elleri aşındırıcı temizlik ürünlerinden korur. Ayrıca hastane gibi tıbbi alanlarda çalışırken personeli mikrop ve bakterilerden korumak için gereklidir.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tr-TR" altLang="tr-TR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5. 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Endüstriyel Eldivenler:</a:t>
            </a:r>
            <a:r>
              <a:rPr kumimoji="0" lang="tr-TR" altLang="tr-TR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Çamaşır suyu veya ağır yağ çözücüler gibi güçlü kimyasallar normal kauçuk eldivenleri eritebilir; bu nedenle bu tür maddelerle çalışırken dayanıklı endüstriyel eldivenler kullanılmalıdır. Ayrıca sıcak su veya buharlı makinelerle çalışırken yanıklara karşı koruma sağlar.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tr-TR" altLang="tr-TR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6. </a:t>
            </a:r>
            <a:r>
              <a:rPr kumimoji="0" lang="tr-TR" altLang="tr-TR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Tek Kullanımlık Galoşlar:</a:t>
            </a:r>
            <a:r>
              <a:rPr kumimoji="0" lang="tr-TR" altLang="tr-TR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Ayakkabıların altına giyilen bu ince plastik kılıflar, özellikle laboratuvarlar, tıp merkezleri ve gıda üretim tesislerinde dışarıdan kir ve mikrop getirilmesini önler.</a:t>
            </a:r>
          </a:p>
        </p:txBody>
      </p:sp>
    </p:spTree>
    <p:extLst>
      <p:ext uri="{BB962C8B-B14F-4D97-AF65-F5344CB8AC3E}">
        <p14:creationId xmlns:p14="http://schemas.microsoft.com/office/powerpoint/2010/main" val="1123022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CC784CC9-9D2D-5796-9145-136ADE843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tr-TR" dirty="0"/>
              <a:t>KKD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2E5669F6-31AA-192C-BACC-0B4D509EA39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1825624"/>
            <a:ext cx="5930395" cy="50323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tr-TR" altLang="tr-TR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7. </a:t>
            </a:r>
            <a:r>
              <a:rPr kumimoji="0" lang="tr-TR" altLang="tr-TR" sz="17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Tek Kullanımlık Önlükler ve Kolluklar:</a:t>
            </a:r>
            <a:r>
              <a:rPr kumimoji="0" lang="tr-TR" altLang="tr-TR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Eldivenlerin kapatmadığı kol kısımlarını ve kıyafetleri kimyasal sıçramalarına ve toza karşı korumak için yaygın olarak kullanılır.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tr-TR" altLang="tr-TR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8. </a:t>
            </a:r>
            <a:r>
              <a:rPr kumimoji="0" lang="tr-TR" altLang="tr-TR" sz="17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Yüksek </a:t>
            </a:r>
            <a:r>
              <a:rPr kumimoji="0" lang="tr-TR" altLang="tr-TR" sz="17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Görünürlüklü</a:t>
            </a:r>
            <a:r>
              <a:rPr kumimoji="0" lang="tr-TR" altLang="tr-TR" sz="17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(Reflektörlü) Giysiler:</a:t>
            </a:r>
            <a:r>
              <a:rPr kumimoji="0" lang="tr-TR" altLang="tr-TR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Araçların, forkliftlerin veya ağır makinelerin bulunduğu alanlarda çalışan personelin fark edilmesini sağlayarak kaza riskini azaltır.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tr-TR" altLang="tr-TR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9. </a:t>
            </a:r>
            <a:r>
              <a:rPr kumimoji="0" lang="tr-TR" altLang="tr-TR" sz="17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Emniyet Kaskı (Baret):</a:t>
            </a:r>
            <a:r>
              <a:rPr kumimoji="0" lang="tr-TR" altLang="tr-TR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Darbeleri emerek baş yaralanmalarını önler. Özellikle depo gibi yüksek raflardan cisim düşme riskinin olduğu alanlarda kullanılması önerilir.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tr-TR" altLang="tr-TR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10. </a:t>
            </a:r>
            <a:r>
              <a:rPr kumimoji="0" lang="tr-TR" altLang="tr-TR" sz="17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Kulak Tıkaçları ve Kulaklıklar:</a:t>
            </a:r>
            <a:r>
              <a:rPr kumimoji="0" lang="tr-TR" altLang="tr-TR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Fabrikalar gibi gürültülü ortamlarda veya endüstriyel vakum makineleri ve zemin fırçalama makineleri gibi yüksek sesli ekipmanlarla çalışırken işitme kaybını önlemek için gereklidir.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tr-TR" altLang="tr-TR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11. </a:t>
            </a:r>
            <a:r>
              <a:rPr kumimoji="0" lang="tr-TR" altLang="tr-TR" sz="17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İş Tulumları ve Özel İş Kıyafetleri:</a:t>
            </a:r>
            <a:r>
              <a:rPr kumimoji="0" lang="tr-TR" altLang="tr-TR" sz="17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Vücudu baştan aşağı kapatarak zararlı maddelere maruz kalmayı önler. Klinik ortamlarda veya güçlü kimyasalların spreyle püskürtüldüğü derin temizlik işlemlerinde kontaminasyonu önlemek için kullanılır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sim 4" descr="giyim, kişi, şahıs, Desen (Moda Tasarımı), apro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B70279A-0534-43C7-A1DB-D5B434CCB1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225" r="1" b="32667"/>
          <a:stretch>
            <a:fillRect/>
          </a:stretch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Resim 7" descr="kulaklık, kulak örtücü, kulaklık yastığı, aksesuar, yardakçı, suç ortağ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8BB7D17-7B39-E285-3111-72E95D373A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2323"/>
          <a:stretch>
            <a:fillRect/>
          </a:stretch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28519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7ACB6EC-5B17-37DD-A0C2-13CBD1714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Fiziksel Riskler (Gürültüyü unutma..!)</a:t>
            </a:r>
          </a:p>
        </p:txBody>
      </p:sp>
      <p:pic>
        <p:nvPicPr>
          <p:cNvPr id="5" name="İçerik Yer Tutucusu 4" descr="metin, ekran görüntüsü, yazı tipi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CBDC921-8831-431D-511C-E8C21D16C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" b="8134"/>
          <a:stretch>
            <a:fillRect/>
          </a:stretch>
        </p:blipFill>
        <p:spPr>
          <a:xfrm>
            <a:off x="1139293" y="1675227"/>
            <a:ext cx="9913414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7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 descr="metin, çizgi film, çiz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6C4EFDF-9657-9BDD-EB0F-A8C814D2B5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4574" r="120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CF4523D3-A94E-BDDF-BC1B-0C81D4AEE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Yük Kaldırma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492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36C4E71-B51C-DD64-A873-B3664850E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Biyolojik Risk Faktörleri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2663ED8-4054-58FA-F501-22AB4AF91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19052" cy="4351338"/>
          </a:xfrm>
        </p:spPr>
        <p:txBody>
          <a:bodyPr>
            <a:normAutofit/>
          </a:bodyPr>
          <a:lstStyle/>
          <a:p>
            <a:r>
              <a:rPr lang="tr-TR" dirty="0"/>
              <a:t>Bakteriler, virüsler, mantarlar ve kemirgenler biyolojik risklerdir.</a:t>
            </a:r>
          </a:p>
          <a:p>
            <a:r>
              <a:rPr lang="tr-TR" dirty="0"/>
              <a:t>Temizlik çalışanları özellikle atıklarla uğraşırken risk altındadır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FE2DEDB5-A7F7-DAE9-8179-86EB6A19B24E}"/>
              </a:ext>
            </a:extLst>
          </p:cNvPr>
          <p:cNvSpPr txBox="1"/>
          <p:nvPr/>
        </p:nvSpPr>
        <p:spPr>
          <a:xfrm>
            <a:off x="8734733" y="1574904"/>
            <a:ext cx="345726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 err="1"/>
              <a:t>Weil</a:t>
            </a:r>
            <a:r>
              <a:rPr lang="tr-TR" sz="2400" b="1" i="1" dirty="0"/>
              <a:t> Hastalığı ve </a:t>
            </a:r>
            <a:r>
              <a:rPr lang="tr-TR" sz="2400" b="1" i="1" dirty="0" err="1"/>
              <a:t>Legionella</a:t>
            </a:r>
            <a:endParaRPr lang="tr-TR" sz="2400" b="1" i="1" dirty="0"/>
          </a:p>
          <a:p>
            <a:r>
              <a:rPr lang="tr-TR" sz="2400" dirty="0" err="1"/>
              <a:t>Weil</a:t>
            </a:r>
            <a:r>
              <a:rPr lang="tr-TR" sz="2400" dirty="0"/>
              <a:t> Hastalığı: Fare idrarıyla kontamine olmuş su veya yüzeylerden bulaşır.</a:t>
            </a:r>
          </a:p>
          <a:p>
            <a:r>
              <a:rPr lang="tr-TR" sz="2400" dirty="0"/>
              <a:t>• </a:t>
            </a:r>
            <a:r>
              <a:rPr lang="tr-TR" sz="2400" dirty="0" err="1"/>
              <a:t>Legionella</a:t>
            </a:r>
            <a:r>
              <a:rPr lang="tr-TR" sz="2400" dirty="0"/>
              <a:t>: Klimalar veya spa başlıkları gibi durgun sularda ürer; solunması akciğer enfeksiyonuna yol açar</a:t>
            </a:r>
          </a:p>
        </p:txBody>
      </p:sp>
      <p:graphicFrame>
        <p:nvGraphicFramePr>
          <p:cNvPr id="10" name="Metin kutusu 5">
            <a:extLst>
              <a:ext uri="{FF2B5EF4-FFF2-40B4-BE49-F238E27FC236}">
                <a16:creationId xmlns:a16="http://schemas.microsoft.com/office/drawing/2014/main" id="{8219B038-B159-DB79-8FED-46E6D154D01E}"/>
              </a:ext>
            </a:extLst>
          </p:cNvPr>
          <p:cNvGraphicFramePr/>
          <p:nvPr/>
        </p:nvGraphicFramePr>
        <p:xfrm>
          <a:off x="4424517" y="1574904"/>
          <a:ext cx="4310216" cy="4401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3974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6E5607D-0377-F3B4-3B81-B06C3A551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tr-TR"/>
              <a:t>Elektrik Tehlikesi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8" name="Graphic 6" descr="AC Fiş">
            <a:extLst>
              <a:ext uri="{FF2B5EF4-FFF2-40B4-BE49-F238E27FC236}">
                <a16:creationId xmlns:a16="http://schemas.microsoft.com/office/drawing/2014/main" id="{287868CB-26AE-FF39-4FEA-2E7544F66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182" y="955437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A09DD54-11C1-F221-6AF1-C613B5E9F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/>
              <a:t>Suyun varlığı, elektrikli aletlerin kullanımıyla birleştiğinde elektrik çarpmasına yol açabilir.</a:t>
            </a:r>
          </a:p>
          <a:p>
            <a:r>
              <a:rPr lang="tr-TR" sz="2400"/>
              <a:t> İletken olmayan giysiler giymek</a:t>
            </a:r>
          </a:p>
          <a:p>
            <a:r>
              <a:rPr lang="tr-TR" sz="2400"/>
              <a:t>Kişisel koruyucu ekipman giymek</a:t>
            </a:r>
          </a:p>
          <a:p>
            <a:r>
              <a:rPr lang="tr-TR" sz="2400"/>
              <a:t>Lastik eldiven kullanmak </a:t>
            </a:r>
          </a:p>
          <a:p>
            <a:r>
              <a:rPr lang="tr-TR" sz="2400"/>
              <a:t>Islak koşullarda elektrik hatlarından veya ekipmanlarından uzak durmak </a:t>
            </a:r>
          </a:p>
          <a:p>
            <a:r>
              <a:rPr lang="tr-TR" sz="2400"/>
              <a:t>İletkenleri veya elektrik kontaklarını açığa çıkarmamak</a:t>
            </a:r>
          </a:p>
        </p:txBody>
      </p:sp>
    </p:spTree>
    <p:extLst>
      <p:ext uri="{BB962C8B-B14F-4D97-AF65-F5344CB8AC3E}">
        <p14:creationId xmlns:p14="http://schemas.microsoft.com/office/powerpoint/2010/main" val="181341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E56FF77-668D-8CA2-35D7-E902E2D5B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Elektrik</a:t>
            </a:r>
          </a:p>
        </p:txBody>
      </p:sp>
      <p:pic>
        <p:nvPicPr>
          <p:cNvPr id="5" name="İçerik Yer Tutucusu 4" descr="metin, ekran görüntüsü, yazı tipi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B21D973-31A1-E016-8FDB-203410D08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0810" y="643466"/>
            <a:ext cx="5593711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75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yazı tipi, ekran görüntüsü, poster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54EE95C-9015-FF23-276E-9242C1291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69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2FE3993-B5BF-17D0-E2F7-06CFECCA2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Psiko-Sosyal Risk Faktörleri</a:t>
            </a:r>
            <a:endParaRPr lang="tr-TR" dirty="0"/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FB6606D0-9869-2F70-16D6-E47467C8E3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461241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Metin kutusu 5">
            <a:extLst>
              <a:ext uri="{FF2B5EF4-FFF2-40B4-BE49-F238E27FC236}">
                <a16:creationId xmlns:a16="http://schemas.microsoft.com/office/drawing/2014/main" id="{DB463EA0-CDA6-C0D7-CC7C-E4DBF34762A7}"/>
              </a:ext>
            </a:extLst>
          </p:cNvPr>
          <p:cNvSpPr txBox="1"/>
          <p:nvPr/>
        </p:nvSpPr>
        <p:spPr>
          <a:xfrm>
            <a:off x="838200" y="1519084"/>
            <a:ext cx="10813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dirty="0"/>
              <a:t>Psikososyal tehlikeler; İş doyumu,  </a:t>
            </a:r>
            <a:r>
              <a:rPr lang="tr-TR" dirty="0"/>
              <a:t>i</a:t>
            </a:r>
            <a:r>
              <a:rPr lang="tr-TR" sz="1800" dirty="0"/>
              <a:t>ş örgütlenmesi,  </a:t>
            </a:r>
            <a:r>
              <a:rPr lang="tr-TR" dirty="0"/>
              <a:t>i</a:t>
            </a:r>
            <a:r>
              <a:rPr lang="tr-TR" sz="1800" dirty="0"/>
              <a:t>ş yönetimi,  çevresel ve örgütsel koşullar,  </a:t>
            </a:r>
            <a:r>
              <a:rPr lang="tr-TR" dirty="0"/>
              <a:t>ç</a:t>
            </a:r>
            <a:r>
              <a:rPr lang="tr-TR" sz="1800" dirty="0"/>
              <a:t>alışanların uzmanlığı  ve gereksinimleri arasındaki etkileşimlerden kaynaklanır. (ILO)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41D74F6B-48A5-DA89-B91D-ADE388FCD93E}"/>
              </a:ext>
            </a:extLst>
          </p:cNvPr>
          <p:cNvSpPr txBox="1"/>
          <p:nvPr/>
        </p:nvSpPr>
        <p:spPr>
          <a:xfrm rot="10800000" flipV="1">
            <a:off x="6569176" y="5685164"/>
            <a:ext cx="444786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500" dirty="0"/>
              <a:t>Kendini </a:t>
            </a:r>
            <a:r>
              <a:rPr lang="en-US" sz="1500" dirty="0" err="1"/>
              <a:t>ifade</a:t>
            </a:r>
            <a:r>
              <a:rPr lang="en-US" sz="1500" dirty="0"/>
              <a:t> </a:t>
            </a:r>
            <a:r>
              <a:rPr lang="en-US" sz="1500" dirty="0" err="1"/>
              <a:t>etme</a:t>
            </a:r>
            <a:r>
              <a:rPr lang="en-US" sz="1500" dirty="0"/>
              <a:t> </a:t>
            </a:r>
            <a:r>
              <a:rPr lang="en-US" sz="1500" dirty="0" err="1"/>
              <a:t>ve</a:t>
            </a:r>
            <a:r>
              <a:rPr lang="en-US" sz="1500" dirty="0"/>
              <a:t> </a:t>
            </a:r>
            <a:r>
              <a:rPr lang="en-US" sz="1500" dirty="0" err="1"/>
              <a:t>iletişimi</a:t>
            </a:r>
            <a:r>
              <a:rPr lang="en-US" sz="1500" dirty="0"/>
              <a:t> </a:t>
            </a:r>
            <a:r>
              <a:rPr lang="en-US" sz="1500" dirty="0" err="1"/>
              <a:t>engelleme</a:t>
            </a:r>
            <a:r>
              <a:rPr lang="en-US" sz="1500" dirty="0"/>
              <a:t>, </a:t>
            </a:r>
            <a:r>
              <a:rPr lang="en-US" sz="1500" dirty="0" err="1"/>
              <a:t>niteliksiz</a:t>
            </a:r>
            <a:r>
              <a:rPr lang="en-US" sz="1500" dirty="0"/>
              <a:t> </a:t>
            </a:r>
            <a:r>
              <a:rPr lang="en-US" sz="1500" dirty="0" err="1"/>
              <a:t>işlerde</a:t>
            </a:r>
            <a:r>
              <a:rPr lang="en-US" sz="1500" dirty="0"/>
              <a:t> </a:t>
            </a:r>
            <a:r>
              <a:rPr lang="en-US" sz="1500" dirty="0" err="1"/>
              <a:t>çalıştırma</a:t>
            </a:r>
            <a:r>
              <a:rPr lang="en-US" sz="1500" dirty="0"/>
              <a:t>, </a:t>
            </a:r>
            <a:r>
              <a:rPr lang="en-US" sz="1500" dirty="0" err="1"/>
              <a:t>sosyal</a:t>
            </a:r>
            <a:r>
              <a:rPr lang="en-US" sz="1500" dirty="0"/>
              <a:t> </a:t>
            </a:r>
            <a:r>
              <a:rPr lang="en-US" sz="1500" dirty="0" err="1"/>
              <a:t>izolasyon</a:t>
            </a:r>
            <a:r>
              <a:rPr lang="en-US" sz="1500" dirty="0"/>
              <a:t>, </a:t>
            </a:r>
            <a:r>
              <a:rPr lang="en-US" sz="1500" dirty="0" err="1"/>
              <a:t>dışlama</a:t>
            </a:r>
            <a:r>
              <a:rPr lang="en-US" sz="1500" dirty="0"/>
              <a:t>, </a:t>
            </a:r>
            <a:r>
              <a:rPr lang="en-US" sz="1500" dirty="0" err="1"/>
              <a:t>önemsememe</a:t>
            </a:r>
            <a:r>
              <a:rPr lang="en-US" sz="1500" dirty="0"/>
              <a:t> vb. </a:t>
            </a:r>
            <a:r>
              <a:rPr lang="en-US" sz="1500" dirty="0" err="1"/>
              <a:t>davranışlar</a:t>
            </a:r>
            <a:r>
              <a:rPr lang="en-US" sz="1500" dirty="0"/>
              <a:t> </a:t>
            </a:r>
            <a:r>
              <a:rPr lang="en-US" sz="1500" dirty="0" err="1"/>
              <a:t>söz</a:t>
            </a:r>
            <a:r>
              <a:rPr lang="en-US" sz="1500" dirty="0"/>
              <a:t> </a:t>
            </a:r>
            <a:r>
              <a:rPr lang="en-US" sz="1500" dirty="0" err="1"/>
              <a:t>konusudur</a:t>
            </a:r>
            <a:r>
              <a:rPr lang="en-US" sz="15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20638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r-TR" sz="4400" dirty="0"/>
              <a:t>TEŞEKKÜRLER…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83458"/>
            <a:ext cx="5640512" cy="618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54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9A1F4656-FFDA-4BA3-8516-90E58C01A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018903-3549-4A3B-A9DF-B26757CAA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E5D3F77-D07F-4F7D-97A2-E36683020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6F5A2D-56A0-4ED7-A3E2-3CF67608F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5737CC4A-03CA-590A-0C24-4AB2C6739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7" y="458033"/>
            <a:ext cx="5257798" cy="726224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Neden Buradayız?</a:t>
            </a:r>
            <a:endParaRPr lang="en-US" sz="2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sim 4" descr="metin, ekran görüntüsü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C147A43-0578-687E-7031-24A404C85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63" y="1567635"/>
            <a:ext cx="11090274" cy="474109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3636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6402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70175"/>
            <a:ext cx="12185331" cy="1590742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5265546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3335" y="5263483"/>
            <a:ext cx="12192000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C3878019-690B-D671-E8BE-C5022528900A}"/>
              </a:ext>
            </a:extLst>
          </p:cNvPr>
          <p:cNvSpPr txBox="1"/>
          <p:nvPr/>
        </p:nvSpPr>
        <p:spPr>
          <a:xfrm>
            <a:off x="1371599" y="5510253"/>
            <a:ext cx="9895951" cy="1033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Ölümlü iş kazalarının altındaki nedenler…</a:t>
            </a:r>
          </a:p>
        </p:txBody>
      </p:sp>
      <p:pic>
        <p:nvPicPr>
          <p:cNvPr id="4" name="Resim 3" descr="metin, ekran görüntüsü, diyagram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7BBE81C-8CB0-EE57-6D1B-3546521B3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09" y="402569"/>
            <a:ext cx="9895951" cy="489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96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CA015AC2-6C62-E391-4171-25041B554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5" y="2767106"/>
            <a:ext cx="3186764" cy="3071906"/>
          </a:xfrm>
          <a:prstGeom prst="ellipse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Temel</a:t>
            </a:r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Kavramlar</a:t>
            </a:r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31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Tehlike</a:t>
            </a:r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1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Nedir</a:t>
            </a:r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  <a:endParaRPr lang="en-US" sz="31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BF22BE43-551D-F03A-9692-615C1C0BB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441920"/>
            <a:ext cx="7225748" cy="397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60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2DD8B28-5B19-F8E9-BFB2-0C1A5F08D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tr-TR" sz="4000" b="1" dirty="0"/>
              <a:t>Temel Kavramlar: Risk Nedir?</a:t>
            </a:r>
            <a:endParaRPr lang="tr-TR" sz="40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03F5876-20EF-AFE7-7B8E-3178A481A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tr-TR" sz="2000" b="1" dirty="0"/>
              <a:t>Risk:</a:t>
            </a:r>
            <a:r>
              <a:rPr lang="tr-TR" sz="2000" dirty="0"/>
              <a:t> Bir tehlikenin zarar verme olasılığı ve bu zararın ciddiyetidir.</a:t>
            </a:r>
          </a:p>
          <a:p>
            <a:r>
              <a:rPr lang="tr-TR" sz="2000" dirty="0"/>
              <a:t>Örnek: Islak bir zemin tehlikedir; o zeminde kayıp düşme ihtimali ise risktir</a:t>
            </a:r>
          </a:p>
        </p:txBody>
      </p:sp>
      <p:pic>
        <p:nvPicPr>
          <p:cNvPr id="5" name="Picture 4" descr="Bir korkiden merdiven">
            <a:extLst>
              <a:ext uri="{FF2B5EF4-FFF2-40B4-BE49-F238E27FC236}">
                <a16:creationId xmlns:a16="http://schemas.microsoft.com/office/drawing/2014/main" id="{1F44DC1D-82A9-0B7E-6DDD-DF300D06B3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76" r="17283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56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E58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3479027-C5F4-AA30-D3B9-B26AE47BE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Kontrol Hiyerarşisi: En Güvenli Yaklaşım</a:t>
            </a:r>
            <a:endParaRPr lang="en-US" sz="2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İçerik Yer Tutucusu 4" descr="metin, ekran görüntüsü, yazı tipi, çizg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60DF7C5-BE63-0B07-25B5-4138E45768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2434" y="1158764"/>
            <a:ext cx="8619468" cy="461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56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B9A9F4D-5FC9-8799-1803-AB5E4F9D7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Kimyasal Riskler; Ne kullandığınızı Bilin..!</a:t>
            </a:r>
          </a:p>
        </p:txBody>
      </p:sp>
      <p:pic>
        <p:nvPicPr>
          <p:cNvPr id="5" name="İçerik Yer Tutucusu 4" descr="metin, ekran görüntüsü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3390724-1223-FA89-5BB5-A2288C0C4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086"/>
            <a:ext cx="12191994" cy="526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48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3">
            <a:extLst>
              <a:ext uri="{FF2B5EF4-FFF2-40B4-BE49-F238E27FC236}">
                <a16:creationId xmlns:a16="http://schemas.microsoft.com/office/drawing/2014/main" id="{1022CA72-2A63-428F-B586-37BA5AB6D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B3BA0C0-6C80-4146-B65A-35FCB0D28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anchor="ctr">
            <a:normAutofit/>
          </a:bodyPr>
          <a:lstStyle/>
          <a:p>
            <a:r>
              <a:rPr lang="tr-TR" sz="3200"/>
              <a:t>Yaygın Tehlikeli Temizlik Kimyasalları ve Etkileri</a:t>
            </a:r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sim 6" descr="metin, şişe, plastik, ev malzemeler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74FF697-DFDD-681D-5FB9-3A01405DA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17073"/>
            <a:ext cx="5136795" cy="3120602"/>
          </a:xfrm>
          <a:prstGeom prst="rect">
            <a:avLst/>
          </a:prstGeom>
        </p:spPr>
      </p:pic>
      <p:pic>
        <p:nvPicPr>
          <p:cNvPr id="5" name="İçerik Yer Tutucusu 4" descr="metin, ekran görüntüsü, yazı tipi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6C4E2FC-711A-9304-E204-20B4A8F0C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264" y="1184855"/>
            <a:ext cx="5136795" cy="1785036"/>
          </a:xfrm>
          <a:prstGeom prst="rect">
            <a:avLst/>
          </a:prstGeom>
        </p:spPr>
      </p:pic>
      <p:sp>
        <p:nvSpPr>
          <p:cNvPr id="27" name="Rectangle 19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İçerik Yer Tutucusu 8" descr="metin, ekran görüntüsü, yazı tipi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3842AD1-5113-4045-FB5C-C7CA9A838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974996" y="4358241"/>
            <a:ext cx="4648582" cy="204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1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617</Words>
  <Application>Microsoft Office PowerPoint</Application>
  <PresentationFormat>Geniş ekran</PresentationFormat>
  <Paragraphs>53</Paragraphs>
  <Slides>21</Slides>
  <Notes>1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Office Teması</vt:lpstr>
      <vt:lpstr>TEMİZLİK İŞLERİNDE İŞ GÜVENLİĞİ</vt:lpstr>
      <vt:lpstr>PowerPoint Sunusu</vt:lpstr>
      <vt:lpstr>Neden Buradayız?</vt:lpstr>
      <vt:lpstr>PowerPoint Sunusu</vt:lpstr>
      <vt:lpstr>Temel Kavramlar: Tehlike Nedir?</vt:lpstr>
      <vt:lpstr>Temel Kavramlar: Risk Nedir?</vt:lpstr>
      <vt:lpstr>Kontrol Hiyerarşisi: En Güvenli Yaklaşım</vt:lpstr>
      <vt:lpstr>Kimyasal Riskler; Ne kullandığınızı Bilin..!</vt:lpstr>
      <vt:lpstr>Yaygın Tehlikeli Temizlik Kimyasalları ve Etkileri</vt:lpstr>
      <vt:lpstr>PowerPoint Sunusu</vt:lpstr>
      <vt:lpstr>10 Aralık 2025</vt:lpstr>
      <vt:lpstr>Güvenlik Bilgi Formaları </vt:lpstr>
      <vt:lpstr>KKD</vt:lpstr>
      <vt:lpstr>KKD</vt:lpstr>
      <vt:lpstr>Fiziksel Riskler (Gürültüyü unutma..!)</vt:lpstr>
      <vt:lpstr>Yük Kaldırma</vt:lpstr>
      <vt:lpstr>Biyolojik Risk Faktörleri</vt:lpstr>
      <vt:lpstr>Elektrik Tehlikesi</vt:lpstr>
      <vt:lpstr>Elektrik</vt:lpstr>
      <vt:lpstr>Psiko-Sosyal Risk Faktörleri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TEMİZLİK İŞLERİNDE İŞ GÜVENLİĞİ</dc:title>
  <dc:creator>ZAFER SAK</dc:creator>
  <cp:lastModifiedBy>ZAFER SAK</cp:lastModifiedBy>
  <cp:revision>7</cp:revision>
  <dcterms:created xsi:type="dcterms:W3CDTF">2026-01-13T11:09:25Z</dcterms:created>
  <dcterms:modified xsi:type="dcterms:W3CDTF">2026-01-19T11:31:37Z</dcterms:modified>
</cp:coreProperties>
</file>